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Open Sans" panose="020B0606030504020204" pitchFamily="3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27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g>
</file>

<file path=ppt/media/image39.png>
</file>

<file path=ppt/media/image4.jpg>
</file>

<file path=ppt/media/image40.png>
</file>

<file path=ppt/media/image41.png>
</file>

<file path=ppt/media/image42.png>
</file>

<file path=ppt/media/image43.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3e0a0edc03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3e0a0edc03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Decision for font, color, buttons</a:t>
            </a:r>
            <a:endParaRPr/>
          </a:p>
          <a:p>
            <a:pPr marL="0" lvl="0" indent="0" rtl="0">
              <a:spcBef>
                <a:spcPts val="0"/>
              </a:spcBef>
              <a:spcAft>
                <a:spcPts val="0"/>
              </a:spcAft>
              <a:buNone/>
            </a:pPr>
            <a:endParaRPr/>
          </a:p>
          <a:p>
            <a:pPr marL="0" lvl="0" indent="0" rtl="0">
              <a:spcBef>
                <a:spcPts val="0"/>
              </a:spcBef>
              <a:spcAft>
                <a:spcPts val="0"/>
              </a:spcAft>
              <a:buNone/>
            </a:pPr>
            <a:r>
              <a:rPr lang="en"/>
              <a:t>Went on Designspiration Font - 1920’s film noir typewriter, hollywood style. </a:t>
            </a:r>
            <a:endParaRPr/>
          </a:p>
          <a:p>
            <a:pPr marL="0" lvl="0" indent="0" rtl="0">
              <a:spcBef>
                <a:spcPts val="0"/>
              </a:spcBef>
              <a:spcAft>
                <a:spcPts val="0"/>
              </a:spcAft>
              <a:buNone/>
            </a:pPr>
            <a:endParaRPr/>
          </a:p>
          <a:p>
            <a:pPr marL="0" lvl="0" indent="0">
              <a:spcBef>
                <a:spcPts val="0"/>
              </a:spcBef>
              <a:spcAft>
                <a:spcPts val="0"/>
              </a:spcAft>
              <a:buNone/>
            </a:pPr>
            <a:r>
              <a:rPr lang="en"/>
              <a:t>Color: Dark brown reflects film negatives and also people are used to reading off lighter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e0a0edc0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e0a0edc0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Iteration Process + Decisions regards to Style Changes to Font, Icons on the top right (weight matches, make them a working family, adding the price, Deadline Dark Grey.  Want to talk to the insight how we are going back to those.  Photos on the competition pages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e0a0edc03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3e0a0edc03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Making sure we address insights. </a:t>
            </a:r>
            <a:endParaRPr/>
          </a:p>
          <a:p>
            <a:pPr marL="0" lvl="0" indent="0" rtl="0">
              <a:spcBef>
                <a:spcPts val="0"/>
              </a:spcBef>
              <a:spcAft>
                <a:spcPts val="0"/>
              </a:spcAft>
              <a:buNone/>
            </a:pPr>
            <a:endParaRPr/>
          </a:p>
          <a:p>
            <a:pPr marL="0" lvl="0" indent="0" rtl="0">
              <a:spcBef>
                <a:spcPts val="0"/>
              </a:spcBef>
              <a:spcAft>
                <a:spcPts val="0"/>
              </a:spcAft>
              <a:buNone/>
            </a:pPr>
            <a:r>
              <a:rPr lang="en"/>
              <a:t>Festival Dates and Deadlines are clear</a:t>
            </a:r>
            <a:endParaRPr/>
          </a:p>
          <a:p>
            <a:pPr marL="0" lvl="0" indent="0">
              <a:spcBef>
                <a:spcPts val="0"/>
              </a:spcBef>
              <a:spcAft>
                <a:spcPts val="0"/>
              </a:spcAft>
              <a:buNone/>
            </a:pPr>
            <a:r>
              <a:rPr lang="en"/>
              <a:t>Competition page?submission page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e0a0edc0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e0a0edc0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cf63358e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cf63358e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Lavina  - slack out the link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cf63358e7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cf63358e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Lavina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e0a0edc0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e0a0edc0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Lauren - 2 main users.  People trying to Make submissions or people looking to buy badges and passes.  We decided to focus on the submission flow.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e0a0edc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e0a0edc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Evan - Storyboard addresses how events play out right now, leads into how our fixes should change how the situation plays out. (Important to note that most people calling AFF are from the younger, tech savvy crowd.)</a:t>
            </a:r>
            <a:endParaRPr/>
          </a:p>
          <a:p>
            <a:pPr marL="0" lvl="0" indent="0" rtl="0">
              <a:spcBef>
                <a:spcPts val="0"/>
              </a:spcBef>
              <a:spcAft>
                <a:spcPts val="0"/>
              </a:spcAft>
              <a:buNone/>
            </a:pPr>
            <a:endParaRPr/>
          </a:p>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e21b5a16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e21b5a16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3e0a0edc03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3e0a0edc03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000">
                <a:solidFill>
                  <a:schemeClr val="dk1"/>
                </a:solidFill>
              </a:rPr>
              <a:t>Evan</a:t>
            </a:r>
            <a:endParaRPr sz="1000">
              <a:solidFill>
                <a:schemeClr val="dk1"/>
              </a:solidFill>
            </a:endParaRPr>
          </a:p>
          <a:p>
            <a:pPr marL="0" lvl="0" indent="0" rtl="0">
              <a:spcBef>
                <a:spcPts val="0"/>
              </a:spcBef>
              <a:spcAft>
                <a:spcPts val="0"/>
              </a:spcAft>
              <a:buNone/>
            </a:pPr>
            <a:r>
              <a:rPr lang="en" sz="1000">
                <a:solidFill>
                  <a:schemeClr val="dk1"/>
                </a:solidFill>
              </a:rPr>
              <a:t>From our storyboard this is the decision wire flow we came up with to make it easier for the User to navigate the site.</a:t>
            </a:r>
            <a:endParaRPr sz="1000">
              <a:solidFill>
                <a:schemeClr val="dk1"/>
              </a:solidFill>
            </a:endParaRPr>
          </a:p>
          <a:p>
            <a:pPr marL="0" lvl="0" indent="0" rtl="0">
              <a:spcBef>
                <a:spcPts val="0"/>
              </a:spcBef>
              <a:spcAft>
                <a:spcPts val="0"/>
              </a:spcAft>
              <a:buClr>
                <a:schemeClr val="dk1"/>
              </a:buClr>
              <a:buSzPts val="1100"/>
              <a:buFont typeface="Arial"/>
              <a:buNone/>
            </a:pPr>
            <a:r>
              <a:rPr lang="en" sz="1000">
                <a:solidFill>
                  <a:schemeClr val="dk1"/>
                </a:solidFill>
              </a:rPr>
              <a:t>Deadline has passed -elaborate.</a:t>
            </a:r>
            <a:endParaRPr sz="10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e0a0edc03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e0a0edc03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Lauren AB testing- Decision for submission page- tabs.</a:t>
            </a:r>
            <a:endParaRPr/>
          </a:p>
          <a:p>
            <a:pPr marL="0" lvl="0" indent="0" rtl="0">
              <a:spcBef>
                <a:spcPts val="0"/>
              </a:spcBef>
              <a:spcAft>
                <a:spcPts val="0"/>
              </a:spcAft>
              <a:buNone/>
            </a:pPr>
            <a:r>
              <a:rPr lang="en"/>
              <a:t>Competition categories.</a:t>
            </a:r>
            <a:endParaRPr/>
          </a:p>
          <a:p>
            <a:pPr marL="0" lvl="0" indent="0">
              <a:spcBef>
                <a:spcPts val="0"/>
              </a:spcBef>
              <a:spcAft>
                <a:spcPts val="0"/>
              </a:spcAft>
              <a:buNone/>
            </a:pPr>
            <a:r>
              <a:rPr lang="en"/>
              <a:t>Making sure the festival date is clear for users and employees.  Both Testers liked the B Process better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e1970553b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e1970553b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Lauren - Before we starting digitizing things, we wanted to see what other people were doing well.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35.pn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38.jpg"/><Relationship Id="rId4" Type="http://schemas.openxmlformats.org/officeDocument/2006/relationships/image" Target="../media/image37.png"/></Relationships>
</file>

<file path=ppt/slides/_rels/slide12.xml.rels><?xml version="1.0" encoding="UTF-8" standalone="yes"?>
<Relationships xmlns="http://schemas.openxmlformats.org/package/2006/relationships"><Relationship Id="rId8" Type="http://schemas.openxmlformats.org/officeDocument/2006/relationships/hyperlink" Target="https://invis.io/B6MVLOC84X9#/308732102_01_Homepage" TargetMode="External"/><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png"/><Relationship Id="rId18" Type="http://schemas.openxmlformats.org/officeDocument/2006/relationships/image" Target="../media/image22.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9.xml"/><Relationship Id="rId16" Type="http://schemas.openxmlformats.org/officeDocument/2006/relationships/image" Target="../media/image20.png"/><Relationship Id="rId20" Type="http://schemas.openxmlformats.org/officeDocument/2006/relationships/image" Target="../media/image24.png"/><Relationship Id="rId1" Type="http://schemas.openxmlformats.org/officeDocument/2006/relationships/slideLayout" Target="../slideLayouts/slideLayout5.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5" Type="http://schemas.openxmlformats.org/officeDocument/2006/relationships/image" Target="../media/image19.png"/><Relationship Id="rId10" Type="http://schemas.openxmlformats.org/officeDocument/2006/relationships/image" Target="../media/image14.png"/><Relationship Id="rId19" Type="http://schemas.openxmlformats.org/officeDocument/2006/relationships/image" Target="../media/image23.png"/><Relationship Id="rId4" Type="http://schemas.openxmlformats.org/officeDocument/2006/relationships/image" Target="../media/image8.png"/><Relationship Id="rId9" Type="http://schemas.openxmlformats.org/officeDocument/2006/relationships/image" Target="../media/image13.png"/><Relationship Id="rId1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subTitle" idx="1"/>
          </p:nvPr>
        </p:nvSpPr>
        <p:spPr>
          <a:xfrm>
            <a:off x="311700" y="3531175"/>
            <a:ext cx="8520600" cy="792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Lavina Rana, Lauren Hulse, Evan Ingersoll</a:t>
            </a:r>
            <a:endParaRPr/>
          </a:p>
        </p:txBody>
      </p:sp>
      <p:sp>
        <p:nvSpPr>
          <p:cNvPr id="55" name="Google Shape;55;p13"/>
          <p:cNvSpPr/>
          <p:nvPr/>
        </p:nvSpPr>
        <p:spPr>
          <a:xfrm>
            <a:off x="0" y="117475"/>
            <a:ext cx="91440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56" name="Google Shape;56;p13"/>
          <p:cNvPicPr preferRelativeResize="0"/>
          <p:nvPr/>
        </p:nvPicPr>
        <p:blipFill>
          <a:blip r:embed="rId3">
            <a:alphaModFix/>
          </a:blip>
          <a:stretch>
            <a:fillRect/>
          </a:stretch>
        </p:blipFill>
        <p:spPr>
          <a:xfrm>
            <a:off x="2536193" y="1542518"/>
            <a:ext cx="4021200" cy="1584500"/>
          </a:xfrm>
          <a:prstGeom prst="rect">
            <a:avLst/>
          </a:prstGeom>
          <a:noFill/>
          <a:ln>
            <a:noFill/>
          </a:ln>
        </p:spPr>
      </p:pic>
      <p:cxnSp>
        <p:nvCxnSpPr>
          <p:cNvPr id="57" name="Google Shape;57;p13"/>
          <p:cNvCxnSpPr/>
          <p:nvPr/>
        </p:nvCxnSpPr>
        <p:spPr>
          <a:xfrm>
            <a:off x="-2" y="850525"/>
            <a:ext cx="9147900" cy="12600"/>
          </a:xfrm>
          <a:prstGeom prst="straightConnector1">
            <a:avLst/>
          </a:prstGeom>
          <a:noFill/>
          <a:ln w="28575" cap="flat" cmpd="sng">
            <a:solidFill>
              <a:srgbClr val="F76C4B"/>
            </a:solidFill>
            <a:prstDash val="solid"/>
            <a:round/>
            <a:headEnd type="none" w="med" len="med"/>
            <a:tailEnd type="none" w="med" len="med"/>
          </a:ln>
        </p:spPr>
      </p:cxnSp>
      <p:sp>
        <p:nvSpPr>
          <p:cNvPr id="58" name="Google Shape;58;p13"/>
          <p:cNvSpPr/>
          <p:nvPr/>
        </p:nvSpPr>
        <p:spPr>
          <a:xfrm>
            <a:off x="0" y="4512300"/>
            <a:ext cx="9144000" cy="6312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a:spLocks noGrp="1"/>
          </p:cNvSpPr>
          <p:nvPr>
            <p:ph type="body" idx="1"/>
          </p:nvPr>
        </p:nvSpPr>
        <p:spPr>
          <a:xfrm>
            <a:off x="426575" y="1924363"/>
            <a:ext cx="4455000" cy="6399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sz="3000">
                <a:solidFill>
                  <a:srgbClr val="2C2828"/>
                </a:solidFill>
                <a:latin typeface="Open Sans"/>
                <a:ea typeface="Open Sans"/>
                <a:cs typeface="Open Sans"/>
                <a:sym typeface="Open Sans"/>
              </a:rPr>
              <a:t>Open Sans Regular</a:t>
            </a:r>
            <a:endParaRPr sz="3000">
              <a:solidFill>
                <a:srgbClr val="2C2828"/>
              </a:solidFill>
              <a:latin typeface="Open Sans"/>
              <a:ea typeface="Open Sans"/>
              <a:cs typeface="Open Sans"/>
              <a:sym typeface="Open Sans"/>
            </a:endParaRPr>
          </a:p>
        </p:txBody>
      </p:sp>
      <p:sp>
        <p:nvSpPr>
          <p:cNvPr id="150" name="Google Shape;150;p22"/>
          <p:cNvSpPr/>
          <p:nvPr/>
        </p:nvSpPr>
        <p:spPr>
          <a:xfrm>
            <a:off x="-1" y="217087"/>
            <a:ext cx="56439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51" name="Google Shape;151;p22"/>
          <p:cNvCxnSpPr/>
          <p:nvPr/>
        </p:nvCxnSpPr>
        <p:spPr>
          <a:xfrm>
            <a:off x="-1" y="928606"/>
            <a:ext cx="5643600" cy="0"/>
          </a:xfrm>
          <a:prstGeom prst="straightConnector1">
            <a:avLst/>
          </a:prstGeom>
          <a:noFill/>
          <a:ln w="28575" cap="flat" cmpd="sng">
            <a:solidFill>
              <a:srgbClr val="F76C4B"/>
            </a:solidFill>
            <a:prstDash val="solid"/>
            <a:round/>
            <a:headEnd type="none" w="med" len="med"/>
            <a:tailEnd type="none" w="med" len="med"/>
          </a:ln>
        </p:spPr>
      </p:cxnSp>
      <p:sp>
        <p:nvSpPr>
          <p:cNvPr id="152" name="Google Shape;152;p22"/>
          <p:cNvSpPr txBox="1">
            <a:spLocks noGrp="1"/>
          </p:cNvSpPr>
          <p:nvPr>
            <p:ph type="title"/>
          </p:nvPr>
        </p:nvSpPr>
        <p:spPr>
          <a:xfrm>
            <a:off x="47675" y="278337"/>
            <a:ext cx="48339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rPr>
              <a:t>Style Guide</a:t>
            </a:r>
            <a:endParaRPr>
              <a:solidFill>
                <a:schemeClr val="lt1"/>
              </a:solidFill>
            </a:endParaRPr>
          </a:p>
        </p:txBody>
      </p:sp>
      <p:pic>
        <p:nvPicPr>
          <p:cNvPr id="153" name="Google Shape;153;p22"/>
          <p:cNvPicPr preferRelativeResize="0"/>
          <p:nvPr/>
        </p:nvPicPr>
        <p:blipFill>
          <a:blip r:embed="rId3">
            <a:alphaModFix/>
          </a:blip>
          <a:stretch>
            <a:fillRect/>
          </a:stretch>
        </p:blipFill>
        <p:spPr>
          <a:xfrm>
            <a:off x="502775" y="1512500"/>
            <a:ext cx="3496524" cy="478225"/>
          </a:xfrm>
          <a:prstGeom prst="rect">
            <a:avLst/>
          </a:prstGeom>
          <a:noFill/>
          <a:ln>
            <a:noFill/>
          </a:ln>
        </p:spPr>
      </p:pic>
      <p:pic>
        <p:nvPicPr>
          <p:cNvPr id="154" name="Google Shape;154;p22"/>
          <p:cNvPicPr preferRelativeResize="0"/>
          <p:nvPr/>
        </p:nvPicPr>
        <p:blipFill>
          <a:blip r:embed="rId4">
            <a:alphaModFix/>
          </a:blip>
          <a:stretch>
            <a:fillRect/>
          </a:stretch>
        </p:blipFill>
        <p:spPr>
          <a:xfrm>
            <a:off x="4994075" y="1512502"/>
            <a:ext cx="3719525" cy="1064948"/>
          </a:xfrm>
          <a:prstGeom prst="rect">
            <a:avLst/>
          </a:prstGeom>
          <a:noFill/>
          <a:ln>
            <a:noFill/>
          </a:ln>
        </p:spPr>
      </p:pic>
      <p:pic>
        <p:nvPicPr>
          <p:cNvPr id="155" name="Google Shape;155;p22"/>
          <p:cNvPicPr preferRelativeResize="0"/>
          <p:nvPr/>
        </p:nvPicPr>
        <p:blipFill>
          <a:blip r:embed="rId5">
            <a:alphaModFix/>
          </a:blip>
          <a:stretch>
            <a:fillRect/>
          </a:stretch>
        </p:blipFill>
        <p:spPr>
          <a:xfrm>
            <a:off x="3643450" y="3599275"/>
            <a:ext cx="1282695" cy="347282"/>
          </a:xfrm>
          <a:prstGeom prst="rect">
            <a:avLst/>
          </a:prstGeom>
          <a:noFill/>
          <a:ln>
            <a:noFill/>
          </a:ln>
        </p:spPr>
      </p:pic>
      <p:pic>
        <p:nvPicPr>
          <p:cNvPr id="156" name="Google Shape;156;p22"/>
          <p:cNvPicPr preferRelativeResize="0"/>
          <p:nvPr/>
        </p:nvPicPr>
        <p:blipFill>
          <a:blip r:embed="rId6">
            <a:alphaModFix/>
          </a:blip>
          <a:stretch>
            <a:fillRect/>
          </a:stretch>
        </p:blipFill>
        <p:spPr>
          <a:xfrm>
            <a:off x="2000269" y="3092875"/>
            <a:ext cx="1310341" cy="343323"/>
          </a:xfrm>
          <a:prstGeom prst="rect">
            <a:avLst/>
          </a:prstGeom>
          <a:noFill/>
          <a:ln>
            <a:noFill/>
          </a:ln>
        </p:spPr>
      </p:pic>
      <p:pic>
        <p:nvPicPr>
          <p:cNvPr id="157" name="Google Shape;157;p22"/>
          <p:cNvPicPr preferRelativeResize="0"/>
          <p:nvPr/>
        </p:nvPicPr>
        <p:blipFill>
          <a:blip r:embed="rId7">
            <a:alphaModFix/>
          </a:blip>
          <a:stretch>
            <a:fillRect/>
          </a:stretch>
        </p:blipFill>
        <p:spPr>
          <a:xfrm>
            <a:off x="2029400" y="3589553"/>
            <a:ext cx="1305100" cy="352883"/>
          </a:xfrm>
          <a:prstGeom prst="rect">
            <a:avLst/>
          </a:prstGeom>
          <a:noFill/>
          <a:ln>
            <a:noFill/>
          </a:ln>
        </p:spPr>
      </p:pic>
      <p:pic>
        <p:nvPicPr>
          <p:cNvPr id="158" name="Google Shape;158;p22"/>
          <p:cNvPicPr preferRelativeResize="0"/>
          <p:nvPr/>
        </p:nvPicPr>
        <p:blipFill>
          <a:blip r:embed="rId8">
            <a:alphaModFix/>
          </a:blip>
          <a:stretch>
            <a:fillRect/>
          </a:stretch>
        </p:blipFill>
        <p:spPr>
          <a:xfrm>
            <a:off x="3623907" y="3084288"/>
            <a:ext cx="1321785" cy="360489"/>
          </a:xfrm>
          <a:prstGeom prst="rect">
            <a:avLst/>
          </a:prstGeom>
          <a:noFill/>
          <a:ln>
            <a:noFill/>
          </a:ln>
        </p:spPr>
      </p:pic>
      <p:pic>
        <p:nvPicPr>
          <p:cNvPr id="159" name="Google Shape;159;p22"/>
          <p:cNvPicPr preferRelativeResize="0"/>
          <p:nvPr/>
        </p:nvPicPr>
        <p:blipFill>
          <a:blip r:embed="rId9">
            <a:alphaModFix/>
          </a:blip>
          <a:stretch>
            <a:fillRect/>
          </a:stretch>
        </p:blipFill>
        <p:spPr>
          <a:xfrm>
            <a:off x="415483" y="3078567"/>
            <a:ext cx="1316063" cy="371933"/>
          </a:xfrm>
          <a:prstGeom prst="rect">
            <a:avLst/>
          </a:prstGeom>
          <a:noFill/>
          <a:ln>
            <a:noFill/>
          </a:ln>
        </p:spPr>
      </p:pic>
      <p:pic>
        <p:nvPicPr>
          <p:cNvPr id="160" name="Google Shape;160;p22"/>
          <p:cNvPicPr preferRelativeResize="0"/>
          <p:nvPr/>
        </p:nvPicPr>
        <p:blipFill>
          <a:blip r:embed="rId10">
            <a:alphaModFix/>
          </a:blip>
          <a:stretch>
            <a:fillRect/>
          </a:stretch>
        </p:blipFill>
        <p:spPr>
          <a:xfrm>
            <a:off x="426563" y="3574082"/>
            <a:ext cx="1293897" cy="397693"/>
          </a:xfrm>
          <a:prstGeom prst="rect">
            <a:avLst/>
          </a:prstGeom>
          <a:noFill/>
          <a:ln>
            <a:noFill/>
          </a:ln>
        </p:spPr>
      </p:pic>
      <p:pic>
        <p:nvPicPr>
          <p:cNvPr id="161" name="Google Shape;161;p22"/>
          <p:cNvPicPr preferRelativeResize="0"/>
          <p:nvPr/>
        </p:nvPicPr>
        <p:blipFill>
          <a:blip r:embed="rId11">
            <a:alphaModFix/>
          </a:blip>
          <a:stretch>
            <a:fillRect/>
          </a:stretch>
        </p:blipFill>
        <p:spPr>
          <a:xfrm>
            <a:off x="4283650" y="4346275"/>
            <a:ext cx="2747173" cy="397700"/>
          </a:xfrm>
          <a:prstGeom prst="rect">
            <a:avLst/>
          </a:prstGeom>
          <a:noFill/>
          <a:ln>
            <a:noFill/>
          </a:ln>
        </p:spPr>
      </p:pic>
      <p:pic>
        <p:nvPicPr>
          <p:cNvPr id="162" name="Google Shape;162;p22"/>
          <p:cNvPicPr preferRelativeResize="0"/>
          <p:nvPr/>
        </p:nvPicPr>
        <p:blipFill>
          <a:blip r:embed="rId12">
            <a:alphaModFix/>
          </a:blip>
          <a:stretch>
            <a:fillRect/>
          </a:stretch>
        </p:blipFill>
        <p:spPr>
          <a:xfrm>
            <a:off x="7391800" y="4346283"/>
            <a:ext cx="1321800" cy="341344"/>
          </a:xfrm>
          <a:prstGeom prst="rect">
            <a:avLst/>
          </a:prstGeom>
          <a:noFill/>
          <a:ln>
            <a:noFill/>
          </a:ln>
        </p:spPr>
      </p:pic>
      <p:pic>
        <p:nvPicPr>
          <p:cNvPr id="163" name="Google Shape;163;p22"/>
          <p:cNvPicPr preferRelativeResize="0"/>
          <p:nvPr/>
        </p:nvPicPr>
        <p:blipFill>
          <a:blip r:embed="rId13">
            <a:alphaModFix/>
          </a:blip>
          <a:stretch>
            <a:fillRect/>
          </a:stretch>
        </p:blipFill>
        <p:spPr>
          <a:xfrm>
            <a:off x="519275" y="4364875"/>
            <a:ext cx="3403388" cy="360500"/>
          </a:xfrm>
          <a:prstGeom prst="rect">
            <a:avLst/>
          </a:prstGeom>
          <a:noFill/>
          <a:ln>
            <a:noFill/>
          </a:ln>
        </p:spPr>
      </p:pic>
      <p:sp>
        <p:nvSpPr>
          <p:cNvPr id="164" name="Google Shape;164;p22"/>
          <p:cNvSpPr txBox="1">
            <a:spLocks noGrp="1"/>
          </p:cNvSpPr>
          <p:nvPr>
            <p:ph type="body" idx="1"/>
          </p:nvPr>
        </p:nvSpPr>
        <p:spPr>
          <a:xfrm>
            <a:off x="426575" y="2499800"/>
            <a:ext cx="2230800" cy="6399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b="1">
                <a:solidFill>
                  <a:srgbClr val="2C2828"/>
                </a:solidFill>
                <a:latin typeface="Open Sans"/>
                <a:ea typeface="Open Sans"/>
                <a:cs typeface="Open Sans"/>
                <a:sym typeface="Open Sans"/>
              </a:rPr>
              <a:t>OPEN SANS BOLD</a:t>
            </a:r>
            <a:endParaRPr b="1">
              <a:solidFill>
                <a:srgbClr val="2C2828"/>
              </a:solidFill>
              <a:latin typeface="Open Sans"/>
              <a:ea typeface="Open Sans"/>
              <a:cs typeface="Open Sans"/>
              <a:sym typeface="Open Sans"/>
            </a:endParaRPr>
          </a:p>
        </p:txBody>
      </p:sp>
      <p:sp>
        <p:nvSpPr>
          <p:cNvPr id="165" name="Google Shape;165;p22"/>
          <p:cNvSpPr/>
          <p:nvPr/>
        </p:nvSpPr>
        <p:spPr>
          <a:xfrm>
            <a:off x="6250" y="4981575"/>
            <a:ext cx="9144000" cy="159600"/>
          </a:xfrm>
          <a:prstGeom prst="rect">
            <a:avLst/>
          </a:prstGeom>
          <a:solidFill>
            <a:srgbClr val="F76C4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pic>
        <p:nvPicPr>
          <p:cNvPr id="170" name="Google Shape;170;p23"/>
          <p:cNvPicPr preferRelativeResize="0"/>
          <p:nvPr/>
        </p:nvPicPr>
        <p:blipFill>
          <a:blip r:embed="rId3">
            <a:alphaModFix/>
          </a:blip>
          <a:stretch>
            <a:fillRect/>
          </a:stretch>
        </p:blipFill>
        <p:spPr>
          <a:xfrm>
            <a:off x="109950" y="1970213"/>
            <a:ext cx="3529650" cy="1969750"/>
          </a:xfrm>
          <a:prstGeom prst="rect">
            <a:avLst/>
          </a:prstGeom>
          <a:noFill/>
          <a:ln>
            <a:noFill/>
          </a:ln>
        </p:spPr>
      </p:pic>
      <p:sp>
        <p:nvSpPr>
          <p:cNvPr id="171" name="Google Shape;171;p23"/>
          <p:cNvSpPr/>
          <p:nvPr/>
        </p:nvSpPr>
        <p:spPr>
          <a:xfrm>
            <a:off x="-1" y="217087"/>
            <a:ext cx="56439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72" name="Google Shape;172;p23"/>
          <p:cNvCxnSpPr/>
          <p:nvPr/>
        </p:nvCxnSpPr>
        <p:spPr>
          <a:xfrm>
            <a:off x="-1" y="928606"/>
            <a:ext cx="5638800" cy="0"/>
          </a:xfrm>
          <a:prstGeom prst="straightConnector1">
            <a:avLst/>
          </a:prstGeom>
          <a:noFill/>
          <a:ln w="28575" cap="flat" cmpd="sng">
            <a:solidFill>
              <a:srgbClr val="F76C4B"/>
            </a:solidFill>
            <a:prstDash val="solid"/>
            <a:round/>
            <a:headEnd type="none" w="med" len="med"/>
            <a:tailEnd type="none" w="med" len="med"/>
          </a:ln>
        </p:spPr>
      </p:cxnSp>
      <p:sp>
        <p:nvSpPr>
          <p:cNvPr id="173" name="Google Shape;173;p23"/>
          <p:cNvSpPr txBox="1">
            <a:spLocks noGrp="1"/>
          </p:cNvSpPr>
          <p:nvPr>
            <p:ph type="title"/>
          </p:nvPr>
        </p:nvSpPr>
        <p:spPr>
          <a:xfrm>
            <a:off x="47675" y="278337"/>
            <a:ext cx="48339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rPr>
              <a:t>Iterate, Iterate, Iterate</a:t>
            </a:r>
            <a:endParaRPr>
              <a:solidFill>
                <a:schemeClr val="lt1"/>
              </a:solidFill>
            </a:endParaRPr>
          </a:p>
        </p:txBody>
      </p:sp>
      <p:pic>
        <p:nvPicPr>
          <p:cNvPr id="174" name="Google Shape;174;p23"/>
          <p:cNvPicPr preferRelativeResize="0"/>
          <p:nvPr/>
        </p:nvPicPr>
        <p:blipFill rotWithShape="1">
          <a:blip r:embed="rId4">
            <a:alphaModFix/>
          </a:blip>
          <a:srcRect l="2048" t="7440" r="2677" b="3977"/>
          <a:stretch/>
        </p:blipFill>
        <p:spPr>
          <a:xfrm>
            <a:off x="3774100" y="1970225"/>
            <a:ext cx="2937300" cy="2133199"/>
          </a:xfrm>
          <a:prstGeom prst="rect">
            <a:avLst/>
          </a:prstGeom>
          <a:noFill/>
          <a:ln>
            <a:noFill/>
          </a:ln>
        </p:spPr>
      </p:pic>
      <p:pic>
        <p:nvPicPr>
          <p:cNvPr id="175" name="Google Shape;175;p23"/>
          <p:cNvPicPr preferRelativeResize="0"/>
          <p:nvPr/>
        </p:nvPicPr>
        <p:blipFill rotWithShape="1">
          <a:blip r:embed="rId5">
            <a:alphaModFix/>
          </a:blip>
          <a:srcRect l="3938" t="26184" b="8125"/>
          <a:stretch/>
        </p:blipFill>
        <p:spPr>
          <a:xfrm>
            <a:off x="6922100" y="1912450"/>
            <a:ext cx="1907127" cy="2318471"/>
          </a:xfrm>
          <a:prstGeom prst="rect">
            <a:avLst/>
          </a:prstGeom>
          <a:noFill/>
          <a:ln>
            <a:noFill/>
          </a:ln>
        </p:spPr>
      </p:pic>
      <p:sp>
        <p:nvSpPr>
          <p:cNvPr id="176" name="Google Shape;176;p23"/>
          <p:cNvSpPr/>
          <p:nvPr/>
        </p:nvSpPr>
        <p:spPr>
          <a:xfrm>
            <a:off x="6250" y="4981575"/>
            <a:ext cx="9144000" cy="159600"/>
          </a:xfrm>
          <a:prstGeom prst="rect">
            <a:avLst/>
          </a:prstGeom>
          <a:solidFill>
            <a:srgbClr val="F76C4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p24" descr="Open Chromebook laptop computer"/>
          <p:cNvPicPr preferRelativeResize="0"/>
          <p:nvPr/>
        </p:nvPicPr>
        <p:blipFill>
          <a:blip r:embed="rId3">
            <a:alphaModFix/>
          </a:blip>
          <a:stretch>
            <a:fillRect/>
          </a:stretch>
        </p:blipFill>
        <p:spPr>
          <a:xfrm>
            <a:off x="1776013" y="1362750"/>
            <a:ext cx="5591976" cy="3316000"/>
          </a:xfrm>
          <a:prstGeom prst="rect">
            <a:avLst/>
          </a:prstGeom>
          <a:noFill/>
          <a:ln>
            <a:noFill/>
          </a:ln>
        </p:spPr>
      </p:pic>
      <p:sp>
        <p:nvSpPr>
          <p:cNvPr id="182" name="Google Shape;182;p24"/>
          <p:cNvSpPr/>
          <p:nvPr/>
        </p:nvSpPr>
        <p:spPr>
          <a:xfrm>
            <a:off x="-1" y="225425"/>
            <a:ext cx="56439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83" name="Google Shape;183;p24"/>
          <p:cNvCxnSpPr/>
          <p:nvPr/>
        </p:nvCxnSpPr>
        <p:spPr>
          <a:xfrm>
            <a:off x="-1" y="936945"/>
            <a:ext cx="5658000" cy="0"/>
          </a:xfrm>
          <a:prstGeom prst="straightConnector1">
            <a:avLst/>
          </a:prstGeom>
          <a:noFill/>
          <a:ln w="28575" cap="flat" cmpd="sng">
            <a:solidFill>
              <a:srgbClr val="F76C4B"/>
            </a:solidFill>
            <a:prstDash val="solid"/>
            <a:round/>
            <a:headEnd type="none" w="med" len="med"/>
            <a:tailEnd type="none" w="med" len="med"/>
          </a:ln>
        </p:spPr>
      </p:cxnSp>
      <p:sp>
        <p:nvSpPr>
          <p:cNvPr id="184" name="Google Shape;184;p24"/>
          <p:cNvSpPr txBox="1">
            <a:spLocks noGrp="1"/>
          </p:cNvSpPr>
          <p:nvPr>
            <p:ph type="title"/>
          </p:nvPr>
        </p:nvSpPr>
        <p:spPr>
          <a:xfrm>
            <a:off x="0" y="288650"/>
            <a:ext cx="32688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rPr>
              <a:t>InVision</a:t>
            </a:r>
            <a:endParaRPr>
              <a:solidFill>
                <a:schemeClr val="lt1"/>
              </a:solidFill>
            </a:endParaRPr>
          </a:p>
        </p:txBody>
      </p:sp>
      <p:pic>
        <p:nvPicPr>
          <p:cNvPr id="185" name="Google Shape;185;p24"/>
          <p:cNvPicPr preferRelativeResize="0"/>
          <p:nvPr/>
        </p:nvPicPr>
        <p:blipFill>
          <a:blip r:embed="rId4">
            <a:alphaModFix/>
          </a:blip>
          <a:stretch>
            <a:fillRect/>
          </a:stretch>
        </p:blipFill>
        <p:spPr>
          <a:xfrm>
            <a:off x="2468575" y="1646567"/>
            <a:ext cx="4135424" cy="2320608"/>
          </a:xfrm>
          <a:prstGeom prst="rect">
            <a:avLst/>
          </a:prstGeom>
          <a:noFill/>
          <a:ln>
            <a:noFill/>
          </a:ln>
        </p:spPr>
      </p:pic>
      <p:pic>
        <p:nvPicPr>
          <p:cNvPr id="186" name="Google Shape;186;p24"/>
          <p:cNvPicPr preferRelativeResize="0"/>
          <p:nvPr/>
        </p:nvPicPr>
        <p:blipFill rotWithShape="1">
          <a:blip r:embed="rId5">
            <a:alphaModFix/>
          </a:blip>
          <a:srcRect b="49997"/>
          <a:stretch/>
        </p:blipFill>
        <p:spPr>
          <a:xfrm>
            <a:off x="2468575" y="1871675"/>
            <a:ext cx="4135423" cy="2095500"/>
          </a:xfrm>
          <a:prstGeom prst="rect">
            <a:avLst/>
          </a:prstGeom>
          <a:noFill/>
          <a:ln>
            <a:noFill/>
          </a:ln>
        </p:spPr>
      </p:pic>
      <p:pic>
        <p:nvPicPr>
          <p:cNvPr id="187" name="Google Shape;187;p24"/>
          <p:cNvPicPr preferRelativeResize="0"/>
          <p:nvPr/>
        </p:nvPicPr>
        <p:blipFill rotWithShape="1">
          <a:blip r:embed="rId6">
            <a:alphaModFix/>
          </a:blip>
          <a:srcRect b="12732"/>
          <a:stretch/>
        </p:blipFill>
        <p:spPr>
          <a:xfrm>
            <a:off x="6306050" y="2434425"/>
            <a:ext cx="1231325" cy="2244326"/>
          </a:xfrm>
          <a:prstGeom prst="rect">
            <a:avLst/>
          </a:prstGeom>
          <a:noFill/>
          <a:ln>
            <a:noFill/>
          </a:ln>
        </p:spPr>
      </p:pic>
      <p:pic>
        <p:nvPicPr>
          <p:cNvPr id="188" name="Google Shape;188;p24" descr="Portrait-oriented black smaptphone"/>
          <p:cNvPicPr preferRelativeResize="0"/>
          <p:nvPr/>
        </p:nvPicPr>
        <p:blipFill>
          <a:blip r:embed="rId7">
            <a:alphaModFix/>
          </a:blip>
          <a:stretch>
            <a:fillRect/>
          </a:stretch>
        </p:blipFill>
        <p:spPr>
          <a:xfrm>
            <a:off x="6249488" y="2223200"/>
            <a:ext cx="1344408" cy="2640400"/>
          </a:xfrm>
          <a:prstGeom prst="rect">
            <a:avLst/>
          </a:prstGeom>
          <a:noFill/>
          <a:ln>
            <a:noFill/>
          </a:ln>
        </p:spPr>
      </p:pic>
      <p:sp>
        <p:nvSpPr>
          <p:cNvPr id="189" name="Google Shape;189;p24"/>
          <p:cNvSpPr txBox="1"/>
          <p:nvPr/>
        </p:nvSpPr>
        <p:spPr>
          <a:xfrm>
            <a:off x="1706925" y="4573975"/>
            <a:ext cx="2954400" cy="4539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u="sng">
                <a:solidFill>
                  <a:schemeClr val="hlink"/>
                </a:solidFill>
                <a:hlinkClick r:id="rId8"/>
              </a:rPr>
              <a:t>https://invis.io/B6MVLOC84X9</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5"/>
          <p:cNvSpPr/>
          <p:nvPr/>
        </p:nvSpPr>
        <p:spPr>
          <a:xfrm>
            <a:off x="1099700" y="1747347"/>
            <a:ext cx="7025700" cy="4797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5" name="Google Shape;195;p25"/>
          <p:cNvSpPr/>
          <p:nvPr/>
        </p:nvSpPr>
        <p:spPr>
          <a:xfrm>
            <a:off x="-25800" y="0"/>
            <a:ext cx="9195600" cy="19479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96" name="Google Shape;196;p25"/>
          <p:cNvCxnSpPr/>
          <p:nvPr/>
        </p:nvCxnSpPr>
        <p:spPr>
          <a:xfrm>
            <a:off x="-25800" y="1484988"/>
            <a:ext cx="9195600" cy="0"/>
          </a:xfrm>
          <a:prstGeom prst="straightConnector1">
            <a:avLst/>
          </a:prstGeom>
          <a:noFill/>
          <a:ln w="76200" cap="flat" cmpd="sng">
            <a:solidFill>
              <a:srgbClr val="F76C4B"/>
            </a:solidFill>
            <a:prstDash val="solid"/>
            <a:round/>
            <a:headEnd type="none" w="med" len="med"/>
            <a:tailEnd type="none" w="med" len="med"/>
          </a:ln>
        </p:spPr>
      </p:cxnSp>
      <p:sp>
        <p:nvSpPr>
          <p:cNvPr id="197" name="Google Shape;197;p25"/>
          <p:cNvSpPr txBox="1">
            <a:spLocks noGrp="1"/>
          </p:cNvSpPr>
          <p:nvPr>
            <p:ph type="title"/>
          </p:nvPr>
        </p:nvSpPr>
        <p:spPr>
          <a:xfrm>
            <a:off x="2373900" y="332869"/>
            <a:ext cx="4344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solidFill>
                  <a:schemeClr val="lt1"/>
                </a:solidFill>
              </a:rPr>
              <a:t>Questions?</a:t>
            </a:r>
            <a:endParaRPr sz="48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body" idx="1"/>
          </p:nvPr>
        </p:nvSpPr>
        <p:spPr>
          <a:xfrm>
            <a:off x="311700" y="1512350"/>
            <a:ext cx="8520600" cy="244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dk1"/>
                </a:solidFill>
                <a:latin typeface="Open Sans"/>
                <a:ea typeface="Open Sans"/>
                <a:cs typeface="Open Sans"/>
                <a:sym typeface="Open Sans"/>
              </a:rPr>
              <a:t>Navigation is a big challenge for our users due to flow of the website that continues to cause frustration and form abandonment. Austin Film Festival can make an important change because without upgrading the UX/UI flow, we will not be able to reach our full potential. We can develop new solutions to address the outdated, cluttered, and distracted information that affects our users daily interactions with the website and the brand.</a:t>
            </a:r>
            <a:endParaRPr>
              <a:latin typeface="Open Sans"/>
              <a:ea typeface="Open Sans"/>
              <a:cs typeface="Open Sans"/>
              <a:sym typeface="Open Sans"/>
            </a:endParaRPr>
          </a:p>
        </p:txBody>
      </p:sp>
      <p:sp>
        <p:nvSpPr>
          <p:cNvPr id="64" name="Google Shape;64;p14"/>
          <p:cNvSpPr/>
          <p:nvPr/>
        </p:nvSpPr>
        <p:spPr>
          <a:xfrm>
            <a:off x="-1" y="130325"/>
            <a:ext cx="56439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65" name="Google Shape;65;p14"/>
          <p:cNvCxnSpPr/>
          <p:nvPr/>
        </p:nvCxnSpPr>
        <p:spPr>
          <a:xfrm rot="10800000" flipH="1">
            <a:off x="-1" y="818745"/>
            <a:ext cx="5632800" cy="23100"/>
          </a:xfrm>
          <a:prstGeom prst="straightConnector1">
            <a:avLst/>
          </a:prstGeom>
          <a:noFill/>
          <a:ln w="28575" cap="flat" cmpd="sng">
            <a:solidFill>
              <a:srgbClr val="F76C4B"/>
            </a:solidFill>
            <a:prstDash val="solid"/>
            <a:round/>
            <a:headEnd type="none" w="med" len="med"/>
            <a:tailEnd type="none" w="med" len="med"/>
          </a:ln>
        </p:spPr>
      </p:cxnSp>
      <p:sp>
        <p:nvSpPr>
          <p:cNvPr id="66" name="Google Shape;66;p14"/>
          <p:cNvSpPr txBox="1">
            <a:spLocks noGrp="1"/>
          </p:cNvSpPr>
          <p:nvPr>
            <p:ph type="title"/>
          </p:nvPr>
        </p:nvSpPr>
        <p:spPr>
          <a:xfrm>
            <a:off x="47675" y="191575"/>
            <a:ext cx="32688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chemeClr val="lt1"/>
                </a:solidFill>
              </a:rPr>
              <a:t>Problem Statement</a:t>
            </a:r>
            <a:endParaRPr>
              <a:solidFill>
                <a:schemeClr val="lt1"/>
              </a:solidFill>
            </a:endParaRPr>
          </a:p>
        </p:txBody>
      </p:sp>
      <p:sp>
        <p:nvSpPr>
          <p:cNvPr id="67" name="Google Shape;67;p14"/>
          <p:cNvSpPr/>
          <p:nvPr/>
        </p:nvSpPr>
        <p:spPr>
          <a:xfrm>
            <a:off x="707700" y="4568800"/>
            <a:ext cx="8436300" cy="2853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8" name="Google Shape;68;p14"/>
          <p:cNvSpPr/>
          <p:nvPr/>
        </p:nvSpPr>
        <p:spPr>
          <a:xfrm>
            <a:off x="2233100" y="4393800"/>
            <a:ext cx="6910800" cy="285300"/>
          </a:xfrm>
          <a:prstGeom prst="rect">
            <a:avLst/>
          </a:prstGeom>
          <a:solidFill>
            <a:srgbClr val="F76C4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body" idx="1"/>
          </p:nvPr>
        </p:nvSpPr>
        <p:spPr>
          <a:xfrm>
            <a:off x="4833275" y="1333825"/>
            <a:ext cx="2864100"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a:t>Google Forms</a:t>
            </a:r>
            <a:endParaRPr/>
          </a:p>
          <a:p>
            <a:pPr marL="457200" lvl="0" indent="-342900" rtl="0">
              <a:spcBef>
                <a:spcPts val="0"/>
              </a:spcBef>
              <a:spcAft>
                <a:spcPts val="0"/>
              </a:spcAft>
              <a:buSzPts val="1800"/>
              <a:buChar char="-"/>
            </a:pPr>
            <a:r>
              <a:rPr lang="en"/>
              <a:t>Interviews</a:t>
            </a:r>
            <a:endParaRPr/>
          </a:p>
          <a:p>
            <a:pPr marL="457200" lvl="0" indent="-342900" rtl="0">
              <a:spcBef>
                <a:spcPts val="0"/>
              </a:spcBef>
              <a:spcAft>
                <a:spcPts val="0"/>
              </a:spcAft>
              <a:buSzPts val="1800"/>
              <a:buChar char="-"/>
            </a:pPr>
            <a:r>
              <a:rPr lang="en"/>
              <a:t>User &amp; Employee</a:t>
            </a:r>
            <a:endParaRPr/>
          </a:p>
        </p:txBody>
      </p:sp>
      <p:sp>
        <p:nvSpPr>
          <p:cNvPr id="74" name="Google Shape;74;p15"/>
          <p:cNvSpPr/>
          <p:nvPr/>
        </p:nvSpPr>
        <p:spPr>
          <a:xfrm>
            <a:off x="-1" y="130325"/>
            <a:ext cx="56439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75" name="Google Shape;75;p15"/>
          <p:cNvCxnSpPr/>
          <p:nvPr/>
        </p:nvCxnSpPr>
        <p:spPr>
          <a:xfrm>
            <a:off x="-1" y="841845"/>
            <a:ext cx="5677500" cy="0"/>
          </a:xfrm>
          <a:prstGeom prst="straightConnector1">
            <a:avLst/>
          </a:prstGeom>
          <a:noFill/>
          <a:ln w="28575" cap="flat" cmpd="sng">
            <a:solidFill>
              <a:srgbClr val="F76C4B"/>
            </a:solidFill>
            <a:prstDash val="solid"/>
            <a:round/>
            <a:headEnd type="none" w="med" len="med"/>
            <a:tailEnd type="none" w="med" len="med"/>
          </a:ln>
        </p:spPr>
      </p:cxnSp>
      <p:sp>
        <p:nvSpPr>
          <p:cNvPr id="76" name="Google Shape;76;p15"/>
          <p:cNvSpPr txBox="1">
            <a:spLocks noGrp="1"/>
          </p:cNvSpPr>
          <p:nvPr>
            <p:ph type="title"/>
          </p:nvPr>
        </p:nvSpPr>
        <p:spPr>
          <a:xfrm>
            <a:off x="47675" y="191575"/>
            <a:ext cx="32688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rPr>
              <a:t>Surveys</a:t>
            </a:r>
            <a:endParaRPr>
              <a:solidFill>
                <a:schemeClr val="lt1"/>
              </a:solidFill>
            </a:endParaRPr>
          </a:p>
        </p:txBody>
      </p:sp>
      <p:pic>
        <p:nvPicPr>
          <p:cNvPr id="77" name="Google Shape;77;p15"/>
          <p:cNvPicPr preferRelativeResize="0"/>
          <p:nvPr/>
        </p:nvPicPr>
        <p:blipFill>
          <a:blip r:embed="rId3">
            <a:alphaModFix/>
          </a:blip>
          <a:stretch>
            <a:fillRect/>
          </a:stretch>
        </p:blipFill>
        <p:spPr>
          <a:xfrm>
            <a:off x="211700" y="1280434"/>
            <a:ext cx="4123225" cy="331331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body" idx="1"/>
          </p:nvPr>
        </p:nvSpPr>
        <p:spPr>
          <a:xfrm>
            <a:off x="5051150" y="1509375"/>
            <a:ext cx="3807900" cy="26385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400" b="1">
                <a:latin typeface="Open Sans"/>
                <a:ea typeface="Open Sans"/>
                <a:cs typeface="Open Sans"/>
                <a:sym typeface="Open Sans"/>
              </a:rPr>
              <a:t>Insight</a:t>
            </a:r>
            <a:endParaRPr sz="2400" b="1">
              <a:latin typeface="Open Sans"/>
              <a:ea typeface="Open Sans"/>
              <a:cs typeface="Open Sans"/>
              <a:sym typeface="Open Sans"/>
            </a:endParaRPr>
          </a:p>
          <a:p>
            <a:pPr marL="457200" lvl="0" indent="-342900" rtl="0">
              <a:spcBef>
                <a:spcPts val="1600"/>
              </a:spcBef>
              <a:spcAft>
                <a:spcPts val="0"/>
              </a:spcAft>
              <a:buSzPts val="1800"/>
              <a:buChar char="-"/>
            </a:pPr>
            <a:r>
              <a:rPr lang="en"/>
              <a:t>Less Cluttered </a:t>
            </a:r>
            <a:endParaRPr/>
          </a:p>
          <a:p>
            <a:pPr marL="457200" lvl="0" indent="-342900" rtl="0">
              <a:spcBef>
                <a:spcPts val="0"/>
              </a:spcBef>
              <a:spcAft>
                <a:spcPts val="0"/>
              </a:spcAft>
              <a:buSzPts val="1800"/>
              <a:buChar char="-"/>
            </a:pPr>
            <a:r>
              <a:rPr lang="en"/>
              <a:t>Smoother Flow</a:t>
            </a:r>
            <a:endParaRPr/>
          </a:p>
          <a:p>
            <a:pPr marL="457200" lvl="0" indent="-342900" rtl="0">
              <a:spcBef>
                <a:spcPts val="0"/>
              </a:spcBef>
              <a:spcAft>
                <a:spcPts val="0"/>
              </a:spcAft>
              <a:buSzPts val="1800"/>
              <a:buChar char="-"/>
            </a:pPr>
            <a:r>
              <a:rPr lang="en"/>
              <a:t>Dates of the Festival need to be easily found</a:t>
            </a:r>
            <a:endParaRPr/>
          </a:p>
          <a:p>
            <a:pPr marL="457200" lvl="0" indent="-342900" rtl="0">
              <a:spcBef>
                <a:spcPts val="0"/>
              </a:spcBef>
              <a:spcAft>
                <a:spcPts val="0"/>
              </a:spcAft>
              <a:buSzPts val="1800"/>
              <a:buChar char="-"/>
            </a:pPr>
            <a:r>
              <a:rPr lang="en"/>
              <a:t>Less is More</a:t>
            </a:r>
            <a:endParaRPr/>
          </a:p>
          <a:p>
            <a:pPr marL="457200" lvl="0" indent="-342900">
              <a:spcBef>
                <a:spcPts val="0"/>
              </a:spcBef>
              <a:spcAft>
                <a:spcPts val="0"/>
              </a:spcAft>
              <a:buSzPts val="1800"/>
              <a:buChar char="-"/>
            </a:pPr>
            <a:r>
              <a:rPr lang="en"/>
              <a:t>User App during the Festival</a:t>
            </a:r>
            <a:endParaRPr/>
          </a:p>
        </p:txBody>
      </p:sp>
      <p:sp>
        <p:nvSpPr>
          <p:cNvPr id="83" name="Google Shape;83;p16"/>
          <p:cNvSpPr/>
          <p:nvPr/>
        </p:nvSpPr>
        <p:spPr>
          <a:xfrm>
            <a:off x="-1" y="130325"/>
            <a:ext cx="56439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84" name="Google Shape;84;p16"/>
          <p:cNvCxnSpPr/>
          <p:nvPr/>
        </p:nvCxnSpPr>
        <p:spPr>
          <a:xfrm>
            <a:off x="-1" y="841845"/>
            <a:ext cx="5677500" cy="0"/>
          </a:xfrm>
          <a:prstGeom prst="straightConnector1">
            <a:avLst/>
          </a:prstGeom>
          <a:noFill/>
          <a:ln w="28575" cap="flat" cmpd="sng">
            <a:solidFill>
              <a:srgbClr val="F76C4B"/>
            </a:solidFill>
            <a:prstDash val="solid"/>
            <a:round/>
            <a:headEnd type="none" w="med" len="med"/>
            <a:tailEnd type="none" w="med" len="med"/>
          </a:ln>
        </p:spPr>
      </p:cxnSp>
      <p:sp>
        <p:nvSpPr>
          <p:cNvPr id="85" name="Google Shape;85;p16"/>
          <p:cNvSpPr txBox="1">
            <a:spLocks noGrp="1"/>
          </p:cNvSpPr>
          <p:nvPr>
            <p:ph type="title"/>
          </p:nvPr>
        </p:nvSpPr>
        <p:spPr>
          <a:xfrm>
            <a:off x="47675" y="191575"/>
            <a:ext cx="48873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rPr>
              <a:t>User Persona &amp; Insight</a:t>
            </a:r>
            <a:endParaRPr>
              <a:solidFill>
                <a:schemeClr val="lt1"/>
              </a:solidFill>
            </a:endParaRPr>
          </a:p>
        </p:txBody>
      </p:sp>
      <p:pic>
        <p:nvPicPr>
          <p:cNvPr id="86" name="Google Shape;86;p16"/>
          <p:cNvPicPr preferRelativeResize="0"/>
          <p:nvPr/>
        </p:nvPicPr>
        <p:blipFill>
          <a:blip r:embed="rId3">
            <a:alphaModFix/>
          </a:blip>
          <a:stretch>
            <a:fillRect/>
          </a:stretch>
        </p:blipFill>
        <p:spPr>
          <a:xfrm>
            <a:off x="1037963" y="1157775"/>
            <a:ext cx="2906716" cy="37636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p:nvPr/>
        </p:nvSpPr>
        <p:spPr>
          <a:xfrm>
            <a:off x="-1" y="140887"/>
            <a:ext cx="56439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92" name="Google Shape;92;p17"/>
          <p:cNvCxnSpPr/>
          <p:nvPr/>
        </p:nvCxnSpPr>
        <p:spPr>
          <a:xfrm>
            <a:off x="-1" y="928606"/>
            <a:ext cx="5648400" cy="0"/>
          </a:xfrm>
          <a:prstGeom prst="straightConnector1">
            <a:avLst/>
          </a:prstGeom>
          <a:noFill/>
          <a:ln w="28575" cap="flat" cmpd="sng">
            <a:solidFill>
              <a:srgbClr val="F76C4B"/>
            </a:solidFill>
            <a:prstDash val="solid"/>
            <a:round/>
            <a:headEnd type="none" w="med" len="med"/>
            <a:tailEnd type="none" w="med" len="med"/>
          </a:ln>
        </p:spPr>
      </p:cxnSp>
      <p:sp>
        <p:nvSpPr>
          <p:cNvPr id="93" name="Google Shape;93;p17"/>
          <p:cNvSpPr txBox="1">
            <a:spLocks noGrp="1"/>
          </p:cNvSpPr>
          <p:nvPr>
            <p:ph type="title"/>
          </p:nvPr>
        </p:nvSpPr>
        <p:spPr>
          <a:xfrm>
            <a:off x="47675" y="202137"/>
            <a:ext cx="48339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rPr>
              <a:t>Storyboard &amp; Human Needs</a:t>
            </a:r>
            <a:endParaRPr>
              <a:solidFill>
                <a:schemeClr val="lt1"/>
              </a:solidFill>
            </a:endParaRPr>
          </a:p>
        </p:txBody>
      </p:sp>
      <p:pic>
        <p:nvPicPr>
          <p:cNvPr id="94" name="Google Shape;94;p17"/>
          <p:cNvPicPr preferRelativeResize="0"/>
          <p:nvPr/>
        </p:nvPicPr>
        <p:blipFill>
          <a:blip r:embed="rId3">
            <a:alphaModFix/>
          </a:blip>
          <a:stretch>
            <a:fillRect/>
          </a:stretch>
        </p:blipFill>
        <p:spPr>
          <a:xfrm>
            <a:off x="1750350" y="1187975"/>
            <a:ext cx="5832899" cy="3843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p:nvPr/>
        </p:nvSpPr>
        <p:spPr>
          <a:xfrm>
            <a:off x="-1" y="140887"/>
            <a:ext cx="56439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00" name="Google Shape;100;p18"/>
          <p:cNvCxnSpPr/>
          <p:nvPr/>
        </p:nvCxnSpPr>
        <p:spPr>
          <a:xfrm>
            <a:off x="-1" y="928606"/>
            <a:ext cx="5648400" cy="0"/>
          </a:xfrm>
          <a:prstGeom prst="straightConnector1">
            <a:avLst/>
          </a:prstGeom>
          <a:noFill/>
          <a:ln w="28575" cap="flat" cmpd="sng">
            <a:solidFill>
              <a:srgbClr val="F76C4B"/>
            </a:solidFill>
            <a:prstDash val="solid"/>
            <a:round/>
            <a:headEnd type="none" w="med" len="med"/>
            <a:tailEnd type="none" w="med" len="med"/>
          </a:ln>
        </p:spPr>
      </p:cxnSp>
      <p:sp>
        <p:nvSpPr>
          <p:cNvPr id="101" name="Google Shape;101;p18"/>
          <p:cNvSpPr txBox="1">
            <a:spLocks noGrp="1"/>
          </p:cNvSpPr>
          <p:nvPr>
            <p:ph type="title"/>
          </p:nvPr>
        </p:nvSpPr>
        <p:spPr>
          <a:xfrm>
            <a:off x="47675" y="202137"/>
            <a:ext cx="48339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rPr>
              <a:t>User Scenario</a:t>
            </a:r>
            <a:endParaRPr>
              <a:solidFill>
                <a:schemeClr val="lt1"/>
              </a:solidFill>
            </a:endParaRPr>
          </a:p>
        </p:txBody>
      </p:sp>
      <p:sp>
        <p:nvSpPr>
          <p:cNvPr id="102" name="Google Shape;102;p18"/>
          <p:cNvSpPr txBox="1"/>
          <p:nvPr/>
        </p:nvSpPr>
        <p:spPr>
          <a:xfrm>
            <a:off x="894025" y="1834475"/>
            <a:ext cx="7303200" cy="1532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3000"/>
              <a:t>Dylan is a screenwriter and wants to submit his documentary screenplay online for the Austin Film Festival.  </a:t>
            </a:r>
            <a:endParaRPr sz="3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427875" y="1839150"/>
            <a:ext cx="5216100" cy="1889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800"/>
              <a:t>Dylan submits his documentary</a:t>
            </a:r>
            <a:endParaRPr sz="1800"/>
          </a:p>
          <a:p>
            <a:pPr marL="0" lvl="0" indent="0" rtl="0">
              <a:spcBef>
                <a:spcPts val="0"/>
              </a:spcBef>
              <a:spcAft>
                <a:spcPts val="0"/>
              </a:spcAft>
              <a:buNone/>
            </a:pPr>
            <a:r>
              <a:rPr lang="en" sz="1800"/>
              <a:t>screenplay.</a:t>
            </a:r>
            <a:endParaRPr sz="1800"/>
          </a:p>
        </p:txBody>
      </p:sp>
      <p:pic>
        <p:nvPicPr>
          <p:cNvPr id="108" name="Google Shape;108;p19"/>
          <p:cNvPicPr preferRelativeResize="0"/>
          <p:nvPr/>
        </p:nvPicPr>
        <p:blipFill>
          <a:blip r:embed="rId3">
            <a:alphaModFix/>
          </a:blip>
          <a:stretch>
            <a:fillRect/>
          </a:stretch>
        </p:blipFill>
        <p:spPr>
          <a:xfrm>
            <a:off x="4204400" y="981400"/>
            <a:ext cx="4939602" cy="4333749"/>
          </a:xfrm>
          <a:prstGeom prst="rect">
            <a:avLst/>
          </a:prstGeom>
          <a:noFill/>
          <a:ln>
            <a:noFill/>
          </a:ln>
        </p:spPr>
      </p:pic>
      <p:sp>
        <p:nvSpPr>
          <p:cNvPr id="109" name="Google Shape;109;p19"/>
          <p:cNvSpPr/>
          <p:nvPr/>
        </p:nvSpPr>
        <p:spPr>
          <a:xfrm>
            <a:off x="-1" y="217087"/>
            <a:ext cx="56439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10" name="Google Shape;110;p19"/>
          <p:cNvCxnSpPr/>
          <p:nvPr/>
        </p:nvCxnSpPr>
        <p:spPr>
          <a:xfrm>
            <a:off x="-1" y="928606"/>
            <a:ext cx="5658000" cy="0"/>
          </a:xfrm>
          <a:prstGeom prst="straightConnector1">
            <a:avLst/>
          </a:prstGeom>
          <a:noFill/>
          <a:ln w="28575" cap="flat" cmpd="sng">
            <a:solidFill>
              <a:srgbClr val="F76C4B"/>
            </a:solidFill>
            <a:prstDash val="solid"/>
            <a:round/>
            <a:headEnd type="none" w="med" len="med"/>
            <a:tailEnd type="none" w="med" len="med"/>
          </a:ln>
        </p:spPr>
      </p:cxnSp>
      <p:sp>
        <p:nvSpPr>
          <p:cNvPr id="111" name="Google Shape;111;p19"/>
          <p:cNvSpPr txBox="1">
            <a:spLocks noGrp="1"/>
          </p:cNvSpPr>
          <p:nvPr>
            <p:ph type="title"/>
          </p:nvPr>
        </p:nvSpPr>
        <p:spPr>
          <a:xfrm>
            <a:off x="47675" y="278337"/>
            <a:ext cx="48339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rPr>
              <a:t>Decision Wireflow</a:t>
            </a: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20"/>
          <p:cNvPicPr preferRelativeResize="0"/>
          <p:nvPr/>
        </p:nvPicPr>
        <p:blipFill rotWithShape="1">
          <a:blip r:embed="rId3">
            <a:alphaModFix/>
          </a:blip>
          <a:srcRect t="10498" r="1613"/>
          <a:stretch/>
        </p:blipFill>
        <p:spPr>
          <a:xfrm>
            <a:off x="1233688" y="1337225"/>
            <a:ext cx="6676629" cy="3502648"/>
          </a:xfrm>
          <a:prstGeom prst="rect">
            <a:avLst/>
          </a:prstGeom>
          <a:noFill/>
          <a:ln>
            <a:noFill/>
          </a:ln>
        </p:spPr>
      </p:pic>
      <p:sp>
        <p:nvSpPr>
          <p:cNvPr id="117" name="Google Shape;117;p20"/>
          <p:cNvSpPr/>
          <p:nvPr/>
        </p:nvSpPr>
        <p:spPr>
          <a:xfrm>
            <a:off x="-1" y="217087"/>
            <a:ext cx="56439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18" name="Google Shape;118;p20"/>
          <p:cNvCxnSpPr/>
          <p:nvPr/>
        </p:nvCxnSpPr>
        <p:spPr>
          <a:xfrm>
            <a:off x="-1" y="928606"/>
            <a:ext cx="5643600" cy="0"/>
          </a:xfrm>
          <a:prstGeom prst="straightConnector1">
            <a:avLst/>
          </a:prstGeom>
          <a:noFill/>
          <a:ln w="28575" cap="flat" cmpd="sng">
            <a:solidFill>
              <a:srgbClr val="F76C4B"/>
            </a:solidFill>
            <a:prstDash val="solid"/>
            <a:round/>
            <a:headEnd type="none" w="med" len="med"/>
            <a:tailEnd type="none" w="med" len="med"/>
          </a:ln>
        </p:spPr>
      </p:cxnSp>
      <p:sp>
        <p:nvSpPr>
          <p:cNvPr id="119" name="Google Shape;119;p20"/>
          <p:cNvSpPr txBox="1">
            <a:spLocks noGrp="1"/>
          </p:cNvSpPr>
          <p:nvPr>
            <p:ph type="title"/>
          </p:nvPr>
        </p:nvSpPr>
        <p:spPr>
          <a:xfrm>
            <a:off x="-28525" y="278325"/>
            <a:ext cx="5835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rPr>
              <a:t>Low Fidelity Prototype / AB Testing</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21"/>
          <p:cNvPicPr preferRelativeResize="0"/>
          <p:nvPr/>
        </p:nvPicPr>
        <p:blipFill>
          <a:blip r:embed="rId3">
            <a:alphaModFix/>
          </a:blip>
          <a:stretch>
            <a:fillRect/>
          </a:stretch>
        </p:blipFill>
        <p:spPr>
          <a:xfrm>
            <a:off x="-28537" y="4178390"/>
            <a:ext cx="1517825" cy="1003536"/>
          </a:xfrm>
          <a:prstGeom prst="rect">
            <a:avLst/>
          </a:prstGeom>
          <a:noFill/>
          <a:ln>
            <a:noFill/>
          </a:ln>
        </p:spPr>
      </p:pic>
      <p:pic>
        <p:nvPicPr>
          <p:cNvPr id="125" name="Google Shape;125;p21"/>
          <p:cNvPicPr preferRelativeResize="0"/>
          <p:nvPr/>
        </p:nvPicPr>
        <p:blipFill>
          <a:blip r:embed="rId4">
            <a:alphaModFix/>
          </a:blip>
          <a:stretch>
            <a:fillRect/>
          </a:stretch>
        </p:blipFill>
        <p:spPr>
          <a:xfrm>
            <a:off x="5017854" y="-1"/>
            <a:ext cx="1149199" cy="1672770"/>
          </a:xfrm>
          <a:prstGeom prst="rect">
            <a:avLst/>
          </a:prstGeom>
          <a:noFill/>
          <a:ln>
            <a:noFill/>
          </a:ln>
        </p:spPr>
      </p:pic>
      <p:pic>
        <p:nvPicPr>
          <p:cNvPr id="126" name="Google Shape;126;p21"/>
          <p:cNvPicPr preferRelativeResize="0"/>
          <p:nvPr/>
        </p:nvPicPr>
        <p:blipFill>
          <a:blip r:embed="rId5">
            <a:alphaModFix/>
          </a:blip>
          <a:stretch>
            <a:fillRect/>
          </a:stretch>
        </p:blipFill>
        <p:spPr>
          <a:xfrm>
            <a:off x="3581518" y="-62003"/>
            <a:ext cx="1433275" cy="2090354"/>
          </a:xfrm>
          <a:prstGeom prst="rect">
            <a:avLst/>
          </a:prstGeom>
          <a:noFill/>
          <a:ln>
            <a:noFill/>
          </a:ln>
        </p:spPr>
      </p:pic>
      <p:pic>
        <p:nvPicPr>
          <p:cNvPr id="127" name="Google Shape;127;p21"/>
          <p:cNvPicPr preferRelativeResize="0"/>
          <p:nvPr/>
        </p:nvPicPr>
        <p:blipFill>
          <a:blip r:embed="rId6">
            <a:alphaModFix/>
          </a:blip>
          <a:stretch>
            <a:fillRect/>
          </a:stretch>
        </p:blipFill>
        <p:spPr>
          <a:xfrm>
            <a:off x="7120634" y="2083275"/>
            <a:ext cx="1001017" cy="1318950"/>
          </a:xfrm>
          <a:prstGeom prst="rect">
            <a:avLst/>
          </a:prstGeom>
          <a:noFill/>
          <a:ln>
            <a:noFill/>
          </a:ln>
        </p:spPr>
      </p:pic>
      <p:pic>
        <p:nvPicPr>
          <p:cNvPr id="128" name="Google Shape;128;p21"/>
          <p:cNvPicPr preferRelativeResize="0"/>
          <p:nvPr/>
        </p:nvPicPr>
        <p:blipFill>
          <a:blip r:embed="rId7">
            <a:alphaModFix/>
          </a:blip>
          <a:stretch>
            <a:fillRect/>
          </a:stretch>
        </p:blipFill>
        <p:spPr>
          <a:xfrm>
            <a:off x="6160911" y="2"/>
            <a:ext cx="1433275" cy="2118747"/>
          </a:xfrm>
          <a:prstGeom prst="rect">
            <a:avLst/>
          </a:prstGeom>
          <a:noFill/>
          <a:ln>
            <a:noFill/>
          </a:ln>
        </p:spPr>
      </p:pic>
      <p:pic>
        <p:nvPicPr>
          <p:cNvPr id="129" name="Google Shape;129;p21"/>
          <p:cNvPicPr preferRelativeResize="0"/>
          <p:nvPr/>
        </p:nvPicPr>
        <p:blipFill>
          <a:blip r:embed="rId8">
            <a:alphaModFix/>
          </a:blip>
          <a:stretch>
            <a:fillRect/>
          </a:stretch>
        </p:blipFill>
        <p:spPr>
          <a:xfrm>
            <a:off x="4398175" y="3553875"/>
            <a:ext cx="1149199" cy="1612079"/>
          </a:xfrm>
          <a:prstGeom prst="rect">
            <a:avLst/>
          </a:prstGeom>
          <a:noFill/>
          <a:ln>
            <a:noFill/>
          </a:ln>
        </p:spPr>
      </p:pic>
      <p:pic>
        <p:nvPicPr>
          <p:cNvPr id="130" name="Google Shape;130;p21"/>
          <p:cNvPicPr preferRelativeResize="0"/>
          <p:nvPr/>
        </p:nvPicPr>
        <p:blipFill>
          <a:blip r:embed="rId9">
            <a:alphaModFix/>
          </a:blip>
          <a:stretch>
            <a:fillRect/>
          </a:stretch>
        </p:blipFill>
        <p:spPr>
          <a:xfrm>
            <a:off x="7536000" y="-111150"/>
            <a:ext cx="1607999" cy="2341053"/>
          </a:xfrm>
          <a:prstGeom prst="rect">
            <a:avLst/>
          </a:prstGeom>
          <a:noFill/>
          <a:ln>
            <a:noFill/>
          </a:ln>
        </p:spPr>
      </p:pic>
      <p:pic>
        <p:nvPicPr>
          <p:cNvPr id="131" name="Google Shape;131;p21"/>
          <p:cNvPicPr preferRelativeResize="0"/>
          <p:nvPr/>
        </p:nvPicPr>
        <p:blipFill>
          <a:blip r:embed="rId10">
            <a:alphaModFix/>
          </a:blip>
          <a:stretch>
            <a:fillRect/>
          </a:stretch>
        </p:blipFill>
        <p:spPr>
          <a:xfrm>
            <a:off x="8013900" y="1912275"/>
            <a:ext cx="1149201" cy="1318956"/>
          </a:xfrm>
          <a:prstGeom prst="rect">
            <a:avLst/>
          </a:prstGeom>
          <a:noFill/>
          <a:ln>
            <a:noFill/>
          </a:ln>
        </p:spPr>
      </p:pic>
      <p:pic>
        <p:nvPicPr>
          <p:cNvPr id="132" name="Google Shape;132;p21"/>
          <p:cNvPicPr preferRelativeResize="0"/>
          <p:nvPr/>
        </p:nvPicPr>
        <p:blipFill>
          <a:blip r:embed="rId11">
            <a:alphaModFix/>
          </a:blip>
          <a:stretch>
            <a:fillRect/>
          </a:stretch>
        </p:blipFill>
        <p:spPr>
          <a:xfrm>
            <a:off x="3283950" y="3483216"/>
            <a:ext cx="1149200" cy="1660285"/>
          </a:xfrm>
          <a:prstGeom prst="rect">
            <a:avLst/>
          </a:prstGeom>
          <a:noFill/>
          <a:ln>
            <a:noFill/>
          </a:ln>
        </p:spPr>
      </p:pic>
      <p:pic>
        <p:nvPicPr>
          <p:cNvPr id="133" name="Google Shape;133;p21"/>
          <p:cNvPicPr preferRelativeResize="0"/>
          <p:nvPr/>
        </p:nvPicPr>
        <p:blipFill>
          <a:blip r:embed="rId12">
            <a:alphaModFix/>
          </a:blip>
          <a:stretch>
            <a:fillRect/>
          </a:stretch>
        </p:blipFill>
        <p:spPr>
          <a:xfrm>
            <a:off x="7217225" y="3097650"/>
            <a:ext cx="2245533" cy="3296900"/>
          </a:xfrm>
          <a:prstGeom prst="rect">
            <a:avLst/>
          </a:prstGeom>
          <a:noFill/>
          <a:ln>
            <a:noFill/>
          </a:ln>
        </p:spPr>
      </p:pic>
      <p:pic>
        <p:nvPicPr>
          <p:cNvPr id="134" name="Google Shape;134;p21"/>
          <p:cNvPicPr preferRelativeResize="0"/>
          <p:nvPr/>
        </p:nvPicPr>
        <p:blipFill>
          <a:blip r:embed="rId13">
            <a:alphaModFix/>
          </a:blip>
          <a:stretch>
            <a:fillRect/>
          </a:stretch>
        </p:blipFill>
        <p:spPr>
          <a:xfrm>
            <a:off x="-7" y="-12625"/>
            <a:ext cx="1608000" cy="2144000"/>
          </a:xfrm>
          <a:prstGeom prst="rect">
            <a:avLst/>
          </a:prstGeom>
          <a:noFill/>
          <a:ln>
            <a:noFill/>
          </a:ln>
        </p:spPr>
      </p:pic>
      <p:pic>
        <p:nvPicPr>
          <p:cNvPr id="135" name="Google Shape;135;p21"/>
          <p:cNvPicPr preferRelativeResize="0"/>
          <p:nvPr/>
        </p:nvPicPr>
        <p:blipFill>
          <a:blip r:embed="rId14">
            <a:alphaModFix/>
          </a:blip>
          <a:stretch>
            <a:fillRect/>
          </a:stretch>
        </p:blipFill>
        <p:spPr>
          <a:xfrm>
            <a:off x="3217713" y="1931625"/>
            <a:ext cx="2160874" cy="1622240"/>
          </a:xfrm>
          <a:prstGeom prst="rect">
            <a:avLst/>
          </a:prstGeom>
          <a:noFill/>
          <a:ln>
            <a:noFill/>
          </a:ln>
        </p:spPr>
      </p:pic>
      <p:pic>
        <p:nvPicPr>
          <p:cNvPr id="136" name="Google Shape;136;p21"/>
          <p:cNvPicPr preferRelativeResize="0"/>
          <p:nvPr/>
        </p:nvPicPr>
        <p:blipFill>
          <a:blip r:embed="rId15">
            <a:alphaModFix/>
          </a:blip>
          <a:stretch>
            <a:fillRect/>
          </a:stretch>
        </p:blipFill>
        <p:spPr>
          <a:xfrm>
            <a:off x="5547375" y="3521650"/>
            <a:ext cx="1673341" cy="1660276"/>
          </a:xfrm>
          <a:prstGeom prst="rect">
            <a:avLst/>
          </a:prstGeom>
          <a:noFill/>
          <a:ln>
            <a:noFill/>
          </a:ln>
        </p:spPr>
      </p:pic>
      <p:pic>
        <p:nvPicPr>
          <p:cNvPr id="137" name="Google Shape;137;p21"/>
          <p:cNvPicPr preferRelativeResize="0"/>
          <p:nvPr/>
        </p:nvPicPr>
        <p:blipFill>
          <a:blip r:embed="rId16">
            <a:alphaModFix/>
          </a:blip>
          <a:stretch>
            <a:fillRect/>
          </a:stretch>
        </p:blipFill>
        <p:spPr>
          <a:xfrm>
            <a:off x="25" y="1931615"/>
            <a:ext cx="1608000" cy="2246797"/>
          </a:xfrm>
          <a:prstGeom prst="rect">
            <a:avLst/>
          </a:prstGeom>
          <a:noFill/>
          <a:ln>
            <a:noFill/>
          </a:ln>
        </p:spPr>
      </p:pic>
      <p:pic>
        <p:nvPicPr>
          <p:cNvPr id="138" name="Google Shape;138;p21"/>
          <p:cNvPicPr preferRelativeResize="0"/>
          <p:nvPr/>
        </p:nvPicPr>
        <p:blipFill>
          <a:blip r:embed="rId17">
            <a:alphaModFix/>
          </a:blip>
          <a:stretch>
            <a:fillRect/>
          </a:stretch>
        </p:blipFill>
        <p:spPr>
          <a:xfrm>
            <a:off x="1489296" y="2571750"/>
            <a:ext cx="1818301" cy="2571750"/>
          </a:xfrm>
          <a:prstGeom prst="rect">
            <a:avLst/>
          </a:prstGeom>
          <a:noFill/>
          <a:ln>
            <a:noFill/>
          </a:ln>
        </p:spPr>
      </p:pic>
      <p:pic>
        <p:nvPicPr>
          <p:cNvPr id="139" name="Google Shape;139;p21"/>
          <p:cNvPicPr preferRelativeResize="0"/>
          <p:nvPr/>
        </p:nvPicPr>
        <p:blipFill>
          <a:blip r:embed="rId18">
            <a:alphaModFix/>
          </a:blip>
          <a:stretch>
            <a:fillRect/>
          </a:stretch>
        </p:blipFill>
        <p:spPr>
          <a:xfrm>
            <a:off x="5017838" y="1631306"/>
            <a:ext cx="1433275" cy="1922570"/>
          </a:xfrm>
          <a:prstGeom prst="rect">
            <a:avLst/>
          </a:prstGeom>
          <a:noFill/>
          <a:ln>
            <a:noFill/>
          </a:ln>
        </p:spPr>
      </p:pic>
      <p:pic>
        <p:nvPicPr>
          <p:cNvPr id="140" name="Google Shape;140;p21"/>
          <p:cNvPicPr preferRelativeResize="0"/>
          <p:nvPr/>
        </p:nvPicPr>
        <p:blipFill>
          <a:blip r:embed="rId19">
            <a:alphaModFix/>
          </a:blip>
          <a:stretch>
            <a:fillRect/>
          </a:stretch>
        </p:blipFill>
        <p:spPr>
          <a:xfrm>
            <a:off x="1608000" y="675550"/>
            <a:ext cx="1970475" cy="2001825"/>
          </a:xfrm>
          <a:prstGeom prst="rect">
            <a:avLst/>
          </a:prstGeom>
          <a:noFill/>
          <a:ln>
            <a:noFill/>
          </a:ln>
        </p:spPr>
      </p:pic>
      <p:sp>
        <p:nvSpPr>
          <p:cNvPr id="141" name="Google Shape;141;p21"/>
          <p:cNvSpPr/>
          <p:nvPr/>
        </p:nvSpPr>
        <p:spPr>
          <a:xfrm>
            <a:off x="-1" y="217087"/>
            <a:ext cx="5643900" cy="944700"/>
          </a:xfrm>
          <a:prstGeom prst="rect">
            <a:avLst/>
          </a:prstGeom>
          <a:solidFill>
            <a:srgbClr val="2C282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42" name="Google Shape;142;p21"/>
          <p:cNvCxnSpPr/>
          <p:nvPr/>
        </p:nvCxnSpPr>
        <p:spPr>
          <a:xfrm>
            <a:off x="-1" y="928606"/>
            <a:ext cx="5653200" cy="0"/>
          </a:xfrm>
          <a:prstGeom prst="straightConnector1">
            <a:avLst/>
          </a:prstGeom>
          <a:noFill/>
          <a:ln w="28575" cap="flat" cmpd="sng">
            <a:solidFill>
              <a:srgbClr val="F76C4B"/>
            </a:solidFill>
            <a:prstDash val="solid"/>
            <a:round/>
            <a:headEnd type="none" w="med" len="med"/>
            <a:tailEnd type="none" w="med" len="med"/>
          </a:ln>
        </p:spPr>
      </p:cxnSp>
      <p:sp>
        <p:nvSpPr>
          <p:cNvPr id="143" name="Google Shape;143;p21"/>
          <p:cNvSpPr txBox="1">
            <a:spLocks noGrp="1"/>
          </p:cNvSpPr>
          <p:nvPr>
            <p:ph type="title"/>
          </p:nvPr>
        </p:nvSpPr>
        <p:spPr>
          <a:xfrm>
            <a:off x="-28525" y="278325"/>
            <a:ext cx="5835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rPr>
              <a:t>Moodboard and Competitors</a:t>
            </a:r>
            <a:endParaRPr>
              <a:solidFill>
                <a:schemeClr val="lt1"/>
              </a:solidFill>
            </a:endParaRPr>
          </a:p>
        </p:txBody>
      </p:sp>
      <p:pic>
        <p:nvPicPr>
          <p:cNvPr id="144" name="Google Shape;144;p21"/>
          <p:cNvPicPr preferRelativeResize="0"/>
          <p:nvPr/>
        </p:nvPicPr>
        <p:blipFill>
          <a:blip r:embed="rId20">
            <a:alphaModFix/>
          </a:blip>
          <a:stretch>
            <a:fillRect/>
          </a:stretch>
        </p:blipFill>
        <p:spPr>
          <a:xfrm>
            <a:off x="6436850" y="2118750"/>
            <a:ext cx="860075" cy="1435126"/>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452</Words>
  <Application>Microsoft Office PowerPoint</Application>
  <PresentationFormat>On-screen Show (16:9)</PresentationFormat>
  <Paragraphs>50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Open Sans</vt:lpstr>
      <vt:lpstr>Arial</vt:lpstr>
      <vt:lpstr>Simple Light</vt:lpstr>
      <vt:lpstr>PowerPoint Presentation</vt:lpstr>
      <vt:lpstr>Problem Statement</vt:lpstr>
      <vt:lpstr>Surveys</vt:lpstr>
      <vt:lpstr>User Persona &amp; Insight</vt:lpstr>
      <vt:lpstr>Storyboard &amp; Human Needs</vt:lpstr>
      <vt:lpstr>User Scenario</vt:lpstr>
      <vt:lpstr>Dylan submits his documentary screenplay.</vt:lpstr>
      <vt:lpstr>Low Fidelity Prototype / AB Testing</vt:lpstr>
      <vt:lpstr>Moodboard and Competitors</vt:lpstr>
      <vt:lpstr>Style Guide</vt:lpstr>
      <vt:lpstr>Iterate, Iterate, Iterate</vt:lpstr>
      <vt:lpstr>InVision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Evan Ingersoll</dc:creator>
  <cp:lastModifiedBy>Evan Ingersoll</cp:lastModifiedBy>
  <cp:revision>2</cp:revision>
  <dcterms:modified xsi:type="dcterms:W3CDTF">2018-09-08T15:26:21Z</dcterms:modified>
</cp:coreProperties>
</file>